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9" r:id="rId9"/>
    <p:sldId id="267" r:id="rId10"/>
    <p:sldId id="263" r:id="rId11"/>
    <p:sldId id="271" r:id="rId12"/>
    <p:sldId id="265" r:id="rId13"/>
    <p:sldId id="266" r:id="rId14"/>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Century Gothic" panose="020B0502020202020204" pitchFamily="34" charset="0"/>
      <p:regular r:id="rId20"/>
      <p:bold r:id="rId21"/>
      <p:italic r:id="rId22"/>
      <p:boldItalic r:id="rId23"/>
    </p:embeddedFont>
    <p:embeddedFont>
      <p:font typeface="Clear Sans Regular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279" autoAdjust="0"/>
    <p:restoredTop sz="73146" autoAdjust="0"/>
  </p:normalViewPr>
  <p:slideViewPr>
    <p:cSldViewPr>
      <p:cViewPr varScale="1">
        <p:scale>
          <a:sx n="47" d="100"/>
          <a:sy n="47" d="100"/>
        </p:scale>
        <p:origin x="96" y="3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09.07.2024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2766046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256314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extLst>
      <p:ext uri="{BB962C8B-B14F-4D97-AF65-F5344CB8AC3E}">
        <p14:creationId xmlns:p14="http://schemas.microsoft.com/office/powerpoint/2010/main" val="521246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7.jpeg"/><Relationship Id="rId4" Type="http://schemas.openxmlformats.org/officeDocument/2006/relationships/image" Target="../media/image18.sv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9.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1489" y="2729266"/>
            <a:ext cx="5482998" cy="3757632"/>
          </a:xfrm>
          <a:prstGeom prst="rect">
            <a:avLst/>
          </a:prstGeom>
        </p:spPr>
        <p:txBody>
          <a:bodyPr wrap="square"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Social Buzz </a:t>
            </a:r>
          </a:p>
          <a:p>
            <a:pPr algn="ctr">
              <a:lnSpc>
                <a:spcPct val="150000"/>
              </a:lnSpc>
            </a:pPr>
            <a:r>
              <a:rPr lang="en-US" sz="4400" spc="-105" dirty="0">
                <a:solidFill>
                  <a:srgbClr val="FFFFFF"/>
                </a:solidFill>
                <a:latin typeface="Graphik Regular" panose="020B0503030202060203" pitchFamily="34" charset="0"/>
              </a:rPr>
              <a:t>Categorial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EBE83573-8CC0-4193-A8CA-08BC49C32F32}"/>
              </a:ext>
            </a:extLst>
          </p:cNvPr>
          <p:cNvPicPr>
            <a:picLocks noChangeAspect="1"/>
          </p:cNvPicPr>
          <p:nvPr/>
        </p:nvPicPr>
        <p:blipFill rotWithShape="1">
          <a:blip r:embed="rId7">
            <a:extLst>
              <a:ext uri="{28A0092B-C50C-407E-A947-70E740481C1C}">
                <a14:useLocalDpi xmlns:a14="http://schemas.microsoft.com/office/drawing/2010/main" val="0"/>
              </a:ext>
            </a:extLst>
          </a:blip>
          <a:srcRect t="7930" b="1297"/>
          <a:stretch/>
        </p:blipFill>
        <p:spPr>
          <a:xfrm>
            <a:off x="2869536" y="1600989"/>
            <a:ext cx="6022588" cy="5388527"/>
          </a:xfrm>
          <a:prstGeom prst="rect">
            <a:avLst/>
          </a:prstGeom>
        </p:spPr>
      </p:pic>
      <p:pic>
        <p:nvPicPr>
          <p:cNvPr id="30" name="Picture 29">
            <a:extLst>
              <a:ext uri="{FF2B5EF4-FFF2-40B4-BE49-F238E27FC236}">
                <a16:creationId xmlns:a16="http://schemas.microsoft.com/office/drawing/2014/main" id="{6864FDC2-A675-4F72-A8FB-BD5C780DB0B3}"/>
              </a:ext>
            </a:extLst>
          </p:cNvPr>
          <p:cNvPicPr>
            <a:picLocks noChangeAspect="1"/>
          </p:cNvPicPr>
          <p:nvPr/>
        </p:nvPicPr>
        <p:blipFill rotWithShape="1">
          <a:blip r:embed="rId8">
            <a:extLst>
              <a:ext uri="{28A0092B-C50C-407E-A947-70E740481C1C}">
                <a14:useLocalDpi xmlns:a14="http://schemas.microsoft.com/office/drawing/2010/main" val="0"/>
              </a:ext>
            </a:extLst>
          </a:blip>
          <a:srcRect t="7277"/>
          <a:stretch/>
        </p:blipFill>
        <p:spPr>
          <a:xfrm>
            <a:off x="10944645" y="1184122"/>
            <a:ext cx="6255608" cy="5805394"/>
          </a:xfrm>
          <a:prstGeom prst="rect">
            <a:avLst/>
          </a:prstGeom>
        </p:spPr>
      </p:pic>
      <p:sp>
        <p:nvSpPr>
          <p:cNvPr id="29" name="TextBox 28">
            <a:extLst>
              <a:ext uri="{FF2B5EF4-FFF2-40B4-BE49-F238E27FC236}">
                <a16:creationId xmlns:a16="http://schemas.microsoft.com/office/drawing/2014/main" id="{3EECEFDE-2D6A-49F0-868C-519F2CEED863}"/>
              </a:ext>
            </a:extLst>
          </p:cNvPr>
          <p:cNvSpPr txBox="1"/>
          <p:nvPr/>
        </p:nvSpPr>
        <p:spPr>
          <a:xfrm>
            <a:off x="3602305" y="7283664"/>
            <a:ext cx="6303695" cy="1323439"/>
          </a:xfrm>
          <a:prstGeom prst="rect">
            <a:avLst/>
          </a:prstGeom>
          <a:noFill/>
        </p:spPr>
        <p:txBody>
          <a:bodyPr wrap="square" rtlCol="0">
            <a:spAutoFit/>
          </a:bodyPr>
          <a:lstStyle/>
          <a:p>
            <a:r>
              <a:rPr lang="en-US" sz="2000" b="1" dirty="0"/>
              <a:t> Top 5 categories: GIF</a:t>
            </a:r>
          </a:p>
          <a:p>
            <a:r>
              <a:rPr lang="en-US" sz="2000" dirty="0"/>
              <a:t>It shows the sentimental score of the Top 5 categories in the GIF content type which shows how much people engaged and reacted through the medium of GIF.</a:t>
            </a:r>
            <a:endParaRPr lang="en-IN" sz="2000" dirty="0"/>
          </a:p>
        </p:txBody>
      </p:sp>
      <p:sp>
        <p:nvSpPr>
          <p:cNvPr id="31" name="TextBox 30">
            <a:extLst>
              <a:ext uri="{FF2B5EF4-FFF2-40B4-BE49-F238E27FC236}">
                <a16:creationId xmlns:a16="http://schemas.microsoft.com/office/drawing/2014/main" id="{AB35B661-07E2-48A3-92E4-3D5CDB02A6B0}"/>
              </a:ext>
            </a:extLst>
          </p:cNvPr>
          <p:cNvSpPr txBox="1"/>
          <p:nvPr/>
        </p:nvSpPr>
        <p:spPr>
          <a:xfrm>
            <a:off x="11582915" y="7272659"/>
            <a:ext cx="5866886" cy="1631216"/>
          </a:xfrm>
          <a:prstGeom prst="rect">
            <a:avLst/>
          </a:prstGeom>
          <a:noFill/>
        </p:spPr>
        <p:txBody>
          <a:bodyPr wrap="square" rtlCol="0">
            <a:spAutoFit/>
          </a:bodyPr>
          <a:lstStyle/>
          <a:p>
            <a:r>
              <a:rPr lang="en-US" sz="2000" b="1" dirty="0"/>
              <a:t> Top 5 categories: AUDIO</a:t>
            </a:r>
          </a:p>
          <a:p>
            <a:r>
              <a:rPr lang="en-US" sz="2000" dirty="0"/>
              <a:t>It shows the sentimental score of the Top 5 categories in the Audio content type which shows how much people engaged and reacted through the medium of Audio.</a:t>
            </a:r>
            <a:endParaRPr lang="en-IN" sz="2000" dirty="0"/>
          </a:p>
        </p:txBody>
      </p:sp>
    </p:spTree>
    <p:extLst>
      <p:ext uri="{BB962C8B-B14F-4D97-AF65-F5344CB8AC3E}">
        <p14:creationId xmlns:p14="http://schemas.microsoft.com/office/powerpoint/2010/main" val="898157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D9133CCF-4DB6-406F-BA84-9CA3024711F6}"/>
              </a:ext>
            </a:extLst>
          </p:cNvPr>
          <p:cNvPicPr>
            <a:picLocks noChangeAspect="1"/>
          </p:cNvPicPr>
          <p:nvPr/>
        </p:nvPicPr>
        <p:blipFill rotWithShape="1">
          <a:blip r:embed="rId7">
            <a:extLst>
              <a:ext uri="{28A0092B-C50C-407E-A947-70E740481C1C}">
                <a14:useLocalDpi xmlns:a14="http://schemas.microsoft.com/office/drawing/2010/main" val="0"/>
              </a:ext>
            </a:extLst>
          </a:blip>
          <a:srcRect t="6907"/>
          <a:stretch/>
        </p:blipFill>
        <p:spPr>
          <a:xfrm>
            <a:off x="2756071" y="1432439"/>
            <a:ext cx="6526568" cy="5548377"/>
          </a:xfrm>
          <a:prstGeom prst="rect">
            <a:avLst/>
          </a:prstGeom>
        </p:spPr>
      </p:pic>
      <p:pic>
        <p:nvPicPr>
          <p:cNvPr id="30" name="Picture 29">
            <a:extLst>
              <a:ext uri="{FF2B5EF4-FFF2-40B4-BE49-F238E27FC236}">
                <a16:creationId xmlns:a16="http://schemas.microsoft.com/office/drawing/2014/main" id="{6F349B3B-BAC3-4F49-B2A8-E5996B4E4ACF}"/>
              </a:ext>
            </a:extLst>
          </p:cNvPr>
          <p:cNvPicPr>
            <a:picLocks noChangeAspect="1"/>
          </p:cNvPicPr>
          <p:nvPr/>
        </p:nvPicPr>
        <p:blipFill rotWithShape="1">
          <a:blip r:embed="rId8">
            <a:extLst>
              <a:ext uri="{28A0092B-C50C-407E-A947-70E740481C1C}">
                <a14:useLocalDpi xmlns:a14="http://schemas.microsoft.com/office/drawing/2010/main" val="0"/>
              </a:ext>
            </a:extLst>
          </a:blip>
          <a:srcRect t="6907"/>
          <a:stretch/>
        </p:blipFill>
        <p:spPr>
          <a:xfrm>
            <a:off x="11029745" y="1685151"/>
            <a:ext cx="5838163" cy="5127220"/>
          </a:xfrm>
          <a:prstGeom prst="rect">
            <a:avLst/>
          </a:prstGeom>
        </p:spPr>
      </p:pic>
      <p:sp>
        <p:nvSpPr>
          <p:cNvPr id="29" name="TextBox 28">
            <a:extLst>
              <a:ext uri="{FF2B5EF4-FFF2-40B4-BE49-F238E27FC236}">
                <a16:creationId xmlns:a16="http://schemas.microsoft.com/office/drawing/2014/main" id="{A879CEEF-1730-4E0A-8839-216960DC4B6D}"/>
              </a:ext>
            </a:extLst>
          </p:cNvPr>
          <p:cNvSpPr txBox="1"/>
          <p:nvPr/>
        </p:nvSpPr>
        <p:spPr>
          <a:xfrm>
            <a:off x="3609542" y="7341718"/>
            <a:ext cx="6116825" cy="1323439"/>
          </a:xfrm>
          <a:prstGeom prst="rect">
            <a:avLst/>
          </a:prstGeom>
          <a:noFill/>
        </p:spPr>
        <p:txBody>
          <a:bodyPr wrap="square" rtlCol="0">
            <a:spAutoFit/>
          </a:bodyPr>
          <a:lstStyle/>
          <a:p>
            <a:r>
              <a:rPr lang="en-US" sz="2000" b="1" dirty="0"/>
              <a:t> Top 5 categories: PHOTO</a:t>
            </a:r>
          </a:p>
          <a:p>
            <a:r>
              <a:rPr lang="en-US" sz="2000" dirty="0"/>
              <a:t>It shows the sentimental score of the Top 5 categories in the photo content type which shows how much people engaged and reacted through the medium of photos.</a:t>
            </a:r>
            <a:endParaRPr lang="en-IN" sz="2000" dirty="0"/>
          </a:p>
        </p:txBody>
      </p:sp>
      <p:sp>
        <p:nvSpPr>
          <p:cNvPr id="31" name="TextBox 30">
            <a:extLst>
              <a:ext uri="{FF2B5EF4-FFF2-40B4-BE49-F238E27FC236}">
                <a16:creationId xmlns:a16="http://schemas.microsoft.com/office/drawing/2014/main" id="{8661188E-1558-4E57-A1B7-8D18508BC0E4}"/>
              </a:ext>
            </a:extLst>
          </p:cNvPr>
          <p:cNvSpPr txBox="1"/>
          <p:nvPr/>
        </p:nvSpPr>
        <p:spPr>
          <a:xfrm>
            <a:off x="11429819" y="7290835"/>
            <a:ext cx="6116825" cy="1323439"/>
          </a:xfrm>
          <a:prstGeom prst="rect">
            <a:avLst/>
          </a:prstGeom>
          <a:noFill/>
        </p:spPr>
        <p:txBody>
          <a:bodyPr wrap="square" rtlCol="0">
            <a:spAutoFit/>
          </a:bodyPr>
          <a:lstStyle/>
          <a:p>
            <a:r>
              <a:rPr lang="en-US" sz="2000" b="1" dirty="0"/>
              <a:t> Top 5 categories: VIDEO</a:t>
            </a:r>
          </a:p>
          <a:p>
            <a:r>
              <a:rPr lang="en-US" sz="2000" dirty="0"/>
              <a:t>It shows the sentimental score of the Top 5 categories in the video content type which shows how much people engaged and reacted through the medium of video.</a:t>
            </a:r>
            <a:endParaRPr lang="en-IN" sz="2000" dirty="0"/>
          </a:p>
        </p:txBody>
      </p:sp>
    </p:spTree>
    <p:extLst>
      <p:ext uri="{BB962C8B-B14F-4D97-AF65-F5344CB8AC3E}">
        <p14:creationId xmlns:p14="http://schemas.microsoft.com/office/powerpoint/2010/main" val="3814906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6" name="TextBox 25">
            <a:extLst>
              <a:ext uri="{FF2B5EF4-FFF2-40B4-BE49-F238E27FC236}">
                <a16:creationId xmlns:a16="http://schemas.microsoft.com/office/drawing/2014/main" id="{3F716F37-BEA3-4FC0-A0D3-9D2B44C9093D}"/>
              </a:ext>
            </a:extLst>
          </p:cNvPr>
          <p:cNvSpPr txBox="1"/>
          <p:nvPr/>
        </p:nvSpPr>
        <p:spPr>
          <a:xfrm>
            <a:off x="11581833" y="1749819"/>
            <a:ext cx="5036754" cy="7478970"/>
          </a:xfrm>
          <a:prstGeom prst="rect">
            <a:avLst/>
          </a:prstGeom>
          <a:noFill/>
        </p:spPr>
        <p:txBody>
          <a:bodyPr wrap="square">
            <a:spAutoFit/>
          </a:bodyPr>
          <a:lstStyle/>
          <a:p>
            <a:r>
              <a:rPr lang="en-US" sz="2400" dirty="0"/>
              <a:t>The report analyzes the performance metrics, sentimental value, and engagement of the top 5 content categories over the past month. Firstly, it identifies these categories based on customer engagement numbers. Secondly, it assesses them based on sentimental value and overall popularity. The report also tracks the journey of these categories across quarters, noting a significant growth trend after a slow start in the first quarter. It then delves into the distribution of different sentimental types within these categories. Lastly, it examines the top 5 categories across different content types, providing insights to inform decisions on content strategy. I hope it will help the Social Buzz to take decisions.</a:t>
            </a:r>
            <a:endParaRPr lang="en-IN"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IN"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3018A36D-31A1-4F86-8984-555344C2063C}"/>
              </a:ext>
            </a:extLst>
          </p:cNvPr>
          <p:cNvSpPr txBox="1"/>
          <p:nvPr/>
        </p:nvSpPr>
        <p:spPr>
          <a:xfrm>
            <a:off x="8823318" y="2981593"/>
            <a:ext cx="6819789" cy="3785652"/>
          </a:xfrm>
          <a:prstGeom prst="rect">
            <a:avLst/>
          </a:prstGeom>
          <a:noFill/>
        </p:spPr>
        <p:txBody>
          <a:bodyPr wrap="square" rtlCol="0">
            <a:spAutoFit/>
          </a:bodyPr>
          <a:lstStyle/>
          <a:p>
            <a:r>
              <a:rPr lang="en-US" sz="2400" b="1" dirty="0">
                <a:latin typeface="Century Gothic" panose="020B0502020202020204" pitchFamily="34" charset="0"/>
              </a:rPr>
              <a:t>Social Buzz, is a fast-growing technology unicorn that needs to adapt quickly to its global scale. Accenture has begun a 3-month POC focusing on these tasks:</a:t>
            </a:r>
          </a:p>
          <a:p>
            <a:endParaRPr lang="en-US" sz="2400" b="1" dirty="0">
              <a:latin typeface="Century Gothic" panose="020B0502020202020204" pitchFamily="34" charset="0"/>
            </a:endParaRPr>
          </a:p>
          <a:p>
            <a:pPr marL="457200" indent="-457200">
              <a:buFont typeface="Arial" panose="020B0604020202020204" pitchFamily="34" charset="0"/>
              <a:buChar char="•"/>
            </a:pPr>
            <a:r>
              <a:rPr lang="en-US" sz="2400" b="1" dirty="0">
                <a:latin typeface="Century Gothic" panose="020B0502020202020204" pitchFamily="34" charset="0"/>
              </a:rPr>
              <a:t>An audit of their big data practice </a:t>
            </a:r>
          </a:p>
          <a:p>
            <a:pPr marL="457200" indent="-457200">
              <a:buFont typeface="Arial" panose="020B0604020202020204" pitchFamily="34" charset="0"/>
              <a:buChar char="•"/>
            </a:pPr>
            <a:r>
              <a:rPr lang="en-US" sz="2400" b="1" dirty="0">
                <a:latin typeface="Century Gothic" panose="020B0502020202020204" pitchFamily="34" charset="0"/>
              </a:rPr>
              <a:t>Recommendations for a successful IPO </a:t>
            </a:r>
          </a:p>
          <a:p>
            <a:pPr marL="457200" indent="-457200">
              <a:buFont typeface="Arial" panose="020B0604020202020204" pitchFamily="34" charset="0"/>
              <a:buChar char="•"/>
            </a:pPr>
            <a:r>
              <a:rPr lang="en-US" sz="2400" b="1" dirty="0">
                <a:latin typeface="Century Gothic" panose="020B0502020202020204" pitchFamily="34" charset="0"/>
              </a:rPr>
              <a:t>An analysis of their content categories that highlight the top 5 categories with the largest aggregate popularity </a:t>
            </a:r>
            <a:endParaRPr lang="en-IN" sz="2400" b="1" dirty="0">
              <a:latin typeface="Century Gothic" panose="020B0502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F4C5D5CC-4698-4780-96EA-AB00D4A5F96E}"/>
              </a:ext>
            </a:extLst>
          </p:cNvPr>
          <p:cNvSpPr txBox="1"/>
          <p:nvPr/>
        </p:nvSpPr>
        <p:spPr>
          <a:xfrm>
            <a:off x="2664407" y="5054674"/>
            <a:ext cx="6889507" cy="4031873"/>
          </a:xfrm>
          <a:prstGeom prst="rect">
            <a:avLst/>
          </a:prstGeom>
          <a:noFill/>
        </p:spPr>
        <p:txBody>
          <a:bodyPr wrap="square" rtlCol="0">
            <a:spAutoFit/>
          </a:bodyPr>
          <a:lstStyle/>
          <a:p>
            <a:r>
              <a:rPr lang="en-US" sz="3200" b="1" dirty="0">
                <a:solidFill>
                  <a:schemeClr val="bg1"/>
                </a:solidFill>
              </a:rPr>
              <a:t>Over 100,000 posts per day 36,500,000 pieces of content per year!</a:t>
            </a:r>
          </a:p>
          <a:p>
            <a:endParaRPr lang="en-US" sz="3200" b="1" dirty="0">
              <a:solidFill>
                <a:schemeClr val="bg1"/>
              </a:solidFill>
            </a:endParaRPr>
          </a:p>
          <a:p>
            <a:r>
              <a:rPr lang="en-US" sz="3200" b="1" dirty="0">
                <a:solidFill>
                  <a:schemeClr val="bg1"/>
                </a:solidFill>
              </a:rPr>
              <a:t>But how do we capitalize on it when there is so much?</a:t>
            </a:r>
          </a:p>
          <a:p>
            <a:endParaRPr lang="en-US" sz="3200" b="1" dirty="0">
              <a:solidFill>
                <a:schemeClr val="bg1"/>
              </a:solidFill>
            </a:endParaRPr>
          </a:p>
          <a:p>
            <a:r>
              <a:rPr lang="en-US" sz="3200" b="1" u="sng" dirty="0">
                <a:solidFill>
                  <a:schemeClr val="bg1"/>
                </a:solidFill>
              </a:rPr>
              <a:t>Analysis to find Social Buzz’s top 5 most popular categories of content</a:t>
            </a:r>
            <a:endParaRPr lang="en-IN" sz="3200" b="1" u="sng"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96ABBFDA-DAAA-4916-8825-BB517CBE5D37}"/>
              </a:ext>
            </a:extLst>
          </p:cNvPr>
          <p:cNvSpPr txBox="1"/>
          <p:nvPr/>
        </p:nvSpPr>
        <p:spPr>
          <a:xfrm>
            <a:off x="14293092" y="1635344"/>
            <a:ext cx="2253799" cy="830997"/>
          </a:xfrm>
          <a:prstGeom prst="rect">
            <a:avLst/>
          </a:prstGeom>
          <a:noFill/>
        </p:spPr>
        <p:txBody>
          <a:bodyPr wrap="square" rtlCol="0">
            <a:spAutoFit/>
          </a:bodyPr>
          <a:lstStyle/>
          <a:p>
            <a:r>
              <a:rPr lang="en-US" sz="2400" b="1" dirty="0"/>
              <a:t>Vishal Kumar</a:t>
            </a:r>
          </a:p>
          <a:p>
            <a:r>
              <a:rPr lang="en-US" sz="2400" dirty="0"/>
              <a:t>Data Analyst</a:t>
            </a:r>
            <a:endParaRPr lang="en-IN" sz="2400" dirty="0"/>
          </a:p>
        </p:txBody>
      </p:sp>
      <p:sp>
        <p:nvSpPr>
          <p:cNvPr id="33" name="TextBox 32">
            <a:extLst>
              <a:ext uri="{FF2B5EF4-FFF2-40B4-BE49-F238E27FC236}">
                <a16:creationId xmlns:a16="http://schemas.microsoft.com/office/drawing/2014/main" id="{B21AF3BD-7F79-4D14-AB30-B4B4FB3E400B}"/>
              </a:ext>
            </a:extLst>
          </p:cNvPr>
          <p:cNvSpPr txBox="1"/>
          <p:nvPr/>
        </p:nvSpPr>
        <p:spPr>
          <a:xfrm>
            <a:off x="14293092" y="4554036"/>
            <a:ext cx="2743200" cy="830997"/>
          </a:xfrm>
          <a:prstGeom prst="rect">
            <a:avLst/>
          </a:prstGeom>
          <a:noFill/>
        </p:spPr>
        <p:txBody>
          <a:bodyPr wrap="square" rtlCol="0">
            <a:spAutoFit/>
          </a:bodyPr>
          <a:lstStyle/>
          <a:p>
            <a:r>
              <a:rPr lang="en-US" sz="2400" b="1" dirty="0"/>
              <a:t>Marcus Rompton</a:t>
            </a:r>
          </a:p>
          <a:p>
            <a:r>
              <a:rPr lang="en-US" sz="2400" dirty="0"/>
              <a:t>Senior principle</a:t>
            </a:r>
            <a:endParaRPr lang="en-IN" sz="2400" dirty="0"/>
          </a:p>
        </p:txBody>
      </p:sp>
      <p:sp>
        <p:nvSpPr>
          <p:cNvPr id="34" name="TextBox 33">
            <a:extLst>
              <a:ext uri="{FF2B5EF4-FFF2-40B4-BE49-F238E27FC236}">
                <a16:creationId xmlns:a16="http://schemas.microsoft.com/office/drawing/2014/main" id="{4906DA8C-5D72-4E01-9797-C28996EE5CA1}"/>
              </a:ext>
            </a:extLst>
          </p:cNvPr>
          <p:cNvSpPr txBox="1"/>
          <p:nvPr/>
        </p:nvSpPr>
        <p:spPr>
          <a:xfrm>
            <a:off x="14293092" y="7507365"/>
            <a:ext cx="4195638" cy="830997"/>
          </a:xfrm>
          <a:prstGeom prst="rect">
            <a:avLst/>
          </a:prstGeom>
          <a:noFill/>
        </p:spPr>
        <p:txBody>
          <a:bodyPr wrap="square" rtlCol="0">
            <a:spAutoFit/>
          </a:bodyPr>
          <a:lstStyle/>
          <a:p>
            <a:r>
              <a:rPr lang="en-US" sz="2400" b="1" dirty="0"/>
              <a:t>Andrew Fleming</a:t>
            </a:r>
          </a:p>
          <a:p>
            <a:r>
              <a:rPr lang="en-US" sz="2400" dirty="0"/>
              <a:t>Chief Technical Architect</a:t>
            </a:r>
            <a:endParaRPr lang="en-IN"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1BBA25BB-11F1-4EF7-9B56-3EAA453FF023}"/>
              </a:ext>
            </a:extLst>
          </p:cNvPr>
          <p:cNvSpPr txBox="1"/>
          <p:nvPr/>
        </p:nvSpPr>
        <p:spPr>
          <a:xfrm>
            <a:off x="3965347" y="1450950"/>
            <a:ext cx="3926238" cy="461665"/>
          </a:xfrm>
          <a:prstGeom prst="rect">
            <a:avLst/>
          </a:prstGeom>
          <a:noFill/>
        </p:spPr>
        <p:txBody>
          <a:bodyPr wrap="square" rtlCol="0">
            <a:spAutoFit/>
          </a:bodyPr>
          <a:lstStyle/>
          <a:p>
            <a:r>
              <a:rPr lang="en-US" sz="2400" b="1" dirty="0">
                <a:solidFill>
                  <a:schemeClr val="bg1"/>
                </a:solidFill>
              </a:rPr>
              <a:t>Data understanding</a:t>
            </a:r>
            <a:endParaRPr lang="en-IN" sz="2400" b="1" dirty="0">
              <a:solidFill>
                <a:schemeClr val="bg1"/>
              </a:solidFill>
            </a:endParaRPr>
          </a:p>
        </p:txBody>
      </p:sp>
      <p:sp>
        <p:nvSpPr>
          <p:cNvPr id="40" name="TextBox 39">
            <a:extLst>
              <a:ext uri="{FF2B5EF4-FFF2-40B4-BE49-F238E27FC236}">
                <a16:creationId xmlns:a16="http://schemas.microsoft.com/office/drawing/2014/main" id="{BEB8C6AE-8836-4A97-9782-D3AE85B79F10}"/>
              </a:ext>
            </a:extLst>
          </p:cNvPr>
          <p:cNvSpPr txBox="1"/>
          <p:nvPr/>
        </p:nvSpPr>
        <p:spPr>
          <a:xfrm>
            <a:off x="7675673" y="4501405"/>
            <a:ext cx="3926238" cy="461665"/>
          </a:xfrm>
          <a:prstGeom prst="rect">
            <a:avLst/>
          </a:prstGeom>
          <a:noFill/>
        </p:spPr>
        <p:txBody>
          <a:bodyPr wrap="square" rtlCol="0">
            <a:spAutoFit/>
          </a:bodyPr>
          <a:lstStyle/>
          <a:p>
            <a:r>
              <a:rPr lang="en-US" sz="2400" b="1" dirty="0">
                <a:solidFill>
                  <a:schemeClr val="bg1"/>
                </a:solidFill>
              </a:rPr>
              <a:t>Data Modeling</a:t>
            </a:r>
            <a:endParaRPr lang="en-IN" sz="2400" b="1" dirty="0">
              <a:solidFill>
                <a:schemeClr val="bg1"/>
              </a:solidFill>
            </a:endParaRPr>
          </a:p>
        </p:txBody>
      </p:sp>
      <p:sp>
        <p:nvSpPr>
          <p:cNvPr id="41" name="TextBox 40">
            <a:extLst>
              <a:ext uri="{FF2B5EF4-FFF2-40B4-BE49-F238E27FC236}">
                <a16:creationId xmlns:a16="http://schemas.microsoft.com/office/drawing/2014/main" id="{D547CC22-581B-4B73-84AE-1A4553A2EDC2}"/>
              </a:ext>
            </a:extLst>
          </p:cNvPr>
          <p:cNvSpPr txBox="1"/>
          <p:nvPr/>
        </p:nvSpPr>
        <p:spPr>
          <a:xfrm>
            <a:off x="9531036" y="6142443"/>
            <a:ext cx="3926238" cy="461665"/>
          </a:xfrm>
          <a:prstGeom prst="rect">
            <a:avLst/>
          </a:prstGeom>
          <a:noFill/>
        </p:spPr>
        <p:txBody>
          <a:bodyPr wrap="square" rtlCol="0">
            <a:spAutoFit/>
          </a:bodyPr>
          <a:lstStyle/>
          <a:p>
            <a:r>
              <a:rPr lang="en-US" sz="2400" b="1" dirty="0">
                <a:solidFill>
                  <a:schemeClr val="bg1"/>
                </a:solidFill>
              </a:rPr>
              <a:t>Data Analysis</a:t>
            </a:r>
            <a:endParaRPr lang="en-IN" sz="2400" b="1" dirty="0">
              <a:solidFill>
                <a:schemeClr val="bg1"/>
              </a:solidFill>
            </a:endParaRPr>
          </a:p>
        </p:txBody>
      </p:sp>
      <p:sp>
        <p:nvSpPr>
          <p:cNvPr id="42" name="TextBox 41">
            <a:extLst>
              <a:ext uri="{FF2B5EF4-FFF2-40B4-BE49-F238E27FC236}">
                <a16:creationId xmlns:a16="http://schemas.microsoft.com/office/drawing/2014/main" id="{BA3DF233-F670-4FAF-B488-B30276C557AC}"/>
              </a:ext>
            </a:extLst>
          </p:cNvPr>
          <p:cNvSpPr txBox="1"/>
          <p:nvPr/>
        </p:nvSpPr>
        <p:spPr>
          <a:xfrm>
            <a:off x="11544006" y="7953381"/>
            <a:ext cx="3926238" cy="461665"/>
          </a:xfrm>
          <a:prstGeom prst="rect">
            <a:avLst/>
          </a:prstGeom>
          <a:noFill/>
        </p:spPr>
        <p:txBody>
          <a:bodyPr wrap="square" rtlCol="0">
            <a:spAutoFit/>
          </a:bodyPr>
          <a:lstStyle/>
          <a:p>
            <a:r>
              <a:rPr lang="en-US" sz="2400" b="1" dirty="0">
                <a:solidFill>
                  <a:schemeClr val="bg1"/>
                </a:solidFill>
              </a:rPr>
              <a:t>Uncover Insights</a:t>
            </a:r>
            <a:endParaRPr lang="en-IN" sz="2400" b="1" dirty="0">
              <a:solidFill>
                <a:schemeClr val="bg1"/>
              </a:solidFill>
            </a:endParaRPr>
          </a:p>
        </p:txBody>
      </p:sp>
      <p:sp>
        <p:nvSpPr>
          <p:cNvPr id="43" name="TextBox 42">
            <a:extLst>
              <a:ext uri="{FF2B5EF4-FFF2-40B4-BE49-F238E27FC236}">
                <a16:creationId xmlns:a16="http://schemas.microsoft.com/office/drawing/2014/main" id="{88E1C5A9-ABF5-4C24-BD7F-56CCCD915F83}"/>
              </a:ext>
            </a:extLst>
          </p:cNvPr>
          <p:cNvSpPr txBox="1"/>
          <p:nvPr/>
        </p:nvSpPr>
        <p:spPr>
          <a:xfrm>
            <a:off x="5707623" y="2896275"/>
            <a:ext cx="3926238" cy="461665"/>
          </a:xfrm>
          <a:prstGeom prst="rect">
            <a:avLst/>
          </a:prstGeom>
          <a:noFill/>
        </p:spPr>
        <p:txBody>
          <a:bodyPr wrap="square" rtlCol="0">
            <a:spAutoFit/>
          </a:bodyPr>
          <a:lstStyle/>
          <a:p>
            <a:r>
              <a:rPr lang="en-US" sz="2400" b="1" dirty="0">
                <a:solidFill>
                  <a:schemeClr val="bg1"/>
                </a:solidFill>
              </a:rPr>
              <a:t>Data Cleaning</a:t>
            </a:r>
            <a:endParaRPr lang="en-IN" sz="2400" b="1"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22" name="TextBox 21">
            <a:extLst>
              <a:ext uri="{FF2B5EF4-FFF2-40B4-BE49-F238E27FC236}">
                <a16:creationId xmlns:a16="http://schemas.microsoft.com/office/drawing/2014/main" id="{C9A558C7-DC22-4DE3-85A2-430CA41868AB}"/>
              </a:ext>
            </a:extLst>
          </p:cNvPr>
          <p:cNvSpPr txBox="1"/>
          <p:nvPr/>
        </p:nvSpPr>
        <p:spPr>
          <a:xfrm>
            <a:off x="1028700" y="2641424"/>
            <a:ext cx="15187438" cy="2862322"/>
          </a:xfrm>
          <a:prstGeom prst="rect">
            <a:avLst/>
          </a:prstGeom>
          <a:noFill/>
        </p:spPr>
        <p:txBody>
          <a:bodyPr wrap="square">
            <a:spAutoFit/>
          </a:bodyPr>
          <a:lstStyle/>
          <a:p>
            <a:r>
              <a:rPr lang="en-US" sz="2000" dirty="0"/>
              <a:t>This report analyzes the top 5 content categories based on their performance metrics, sentimental value, and engagement across different content types over the past month.</a:t>
            </a:r>
          </a:p>
          <a:p>
            <a:endParaRPr lang="en-US" sz="2000" dirty="0"/>
          </a:p>
          <a:p>
            <a:r>
              <a:rPr lang="en-US" sz="2000" dirty="0"/>
              <a:t>Firstly we see the Top 5 categories based on how many numbers of customers engaged in the content of these categories.</a:t>
            </a:r>
          </a:p>
          <a:p>
            <a:r>
              <a:rPr lang="en-US" sz="2000" dirty="0"/>
              <a:t>Secondly, we see the same top 5 categories based on the sentimental value and popularity of the content of these categories.</a:t>
            </a:r>
          </a:p>
          <a:p>
            <a:r>
              <a:rPr lang="en-US" sz="2000" dirty="0"/>
              <a:t>Next, we see the top 5 categories journey over the period in quarters and we see that the popularity in the first quarter is quite low and then it takes high growth in it.</a:t>
            </a:r>
          </a:p>
          <a:p>
            <a:r>
              <a:rPr lang="en-US" sz="2000" dirty="0"/>
              <a:t>Then we see the percentage of different sentimental types in these categories.</a:t>
            </a:r>
          </a:p>
          <a:p>
            <a:r>
              <a:rPr lang="en-US" sz="2000" dirty="0"/>
              <a:t>Lastly, we see the top 5 categories of the different content types which helps them to make decisions on the different types of content.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33" name="Picture 32">
            <a:extLst>
              <a:ext uri="{FF2B5EF4-FFF2-40B4-BE49-F238E27FC236}">
                <a16:creationId xmlns:a16="http://schemas.microsoft.com/office/drawing/2014/main" id="{A2A8A1C1-1EE4-40BD-B6CC-AD503D1C52B1}"/>
              </a:ext>
            </a:extLst>
          </p:cNvPr>
          <p:cNvPicPr>
            <a:picLocks noChangeAspect="1"/>
          </p:cNvPicPr>
          <p:nvPr/>
        </p:nvPicPr>
        <p:blipFill rotWithShape="1">
          <a:blip r:embed="rId7"/>
          <a:srcRect t="11283"/>
          <a:stretch/>
        </p:blipFill>
        <p:spPr>
          <a:xfrm>
            <a:off x="11030481" y="4411756"/>
            <a:ext cx="6863805" cy="4700918"/>
          </a:xfrm>
          <a:prstGeom prst="rect">
            <a:avLst/>
          </a:prstGeom>
        </p:spPr>
      </p:pic>
      <p:pic>
        <p:nvPicPr>
          <p:cNvPr id="27" name="Picture 26">
            <a:extLst>
              <a:ext uri="{FF2B5EF4-FFF2-40B4-BE49-F238E27FC236}">
                <a16:creationId xmlns:a16="http://schemas.microsoft.com/office/drawing/2014/main" id="{1D1761AE-24E3-4AD5-8B5B-9E092D1457F3}"/>
              </a:ext>
            </a:extLst>
          </p:cNvPr>
          <p:cNvPicPr>
            <a:picLocks noChangeAspect="1"/>
          </p:cNvPicPr>
          <p:nvPr/>
        </p:nvPicPr>
        <p:blipFill>
          <a:blip r:embed="rId8"/>
          <a:stretch>
            <a:fillRect/>
          </a:stretch>
        </p:blipFill>
        <p:spPr>
          <a:xfrm>
            <a:off x="2724116" y="1989431"/>
            <a:ext cx="7110251" cy="4700918"/>
          </a:xfrm>
          <a:prstGeom prst="rect">
            <a:avLst/>
          </a:prstGeom>
        </p:spPr>
      </p:pic>
      <p:sp>
        <p:nvSpPr>
          <p:cNvPr id="31" name="TextBox 30">
            <a:extLst>
              <a:ext uri="{FF2B5EF4-FFF2-40B4-BE49-F238E27FC236}">
                <a16:creationId xmlns:a16="http://schemas.microsoft.com/office/drawing/2014/main" id="{73098B88-85CE-4713-8B6A-204735457247}"/>
              </a:ext>
            </a:extLst>
          </p:cNvPr>
          <p:cNvSpPr txBox="1"/>
          <p:nvPr/>
        </p:nvSpPr>
        <p:spPr>
          <a:xfrm>
            <a:off x="10712333" y="2022957"/>
            <a:ext cx="7078749" cy="1323439"/>
          </a:xfrm>
          <a:prstGeom prst="rect">
            <a:avLst/>
          </a:prstGeom>
          <a:noFill/>
        </p:spPr>
        <p:txBody>
          <a:bodyPr wrap="square" rtlCol="0">
            <a:spAutoFit/>
          </a:bodyPr>
          <a:lstStyle/>
          <a:p>
            <a:r>
              <a:rPr lang="en-US" sz="2000" b="1" dirty="0"/>
              <a:t>Top 5 Categories based Sentimental Score :</a:t>
            </a:r>
          </a:p>
          <a:p>
            <a:r>
              <a:rPr lang="en-US" sz="2000" dirty="0"/>
              <a:t>We gave the score based on their customer’s sentimental value and calculated for the top 5 categories. These are the top 5: Animal, Science, healthy eating, Food, and technology.</a:t>
            </a:r>
            <a:endParaRPr lang="en-IN" sz="2000" dirty="0"/>
          </a:p>
        </p:txBody>
      </p:sp>
      <p:sp>
        <p:nvSpPr>
          <p:cNvPr id="38" name="TextBox 37">
            <a:extLst>
              <a:ext uri="{FF2B5EF4-FFF2-40B4-BE49-F238E27FC236}">
                <a16:creationId xmlns:a16="http://schemas.microsoft.com/office/drawing/2014/main" id="{B73C1746-36CB-423A-A9CA-7E01D4D727CB}"/>
              </a:ext>
            </a:extLst>
          </p:cNvPr>
          <p:cNvSpPr txBox="1"/>
          <p:nvPr/>
        </p:nvSpPr>
        <p:spPr>
          <a:xfrm>
            <a:off x="3279634" y="7372939"/>
            <a:ext cx="6519226" cy="1323439"/>
          </a:xfrm>
          <a:prstGeom prst="rect">
            <a:avLst/>
          </a:prstGeom>
          <a:noFill/>
        </p:spPr>
        <p:txBody>
          <a:bodyPr wrap="square" rtlCol="0">
            <a:spAutoFit/>
          </a:bodyPr>
          <a:lstStyle/>
          <a:p>
            <a:pPr algn="r"/>
            <a:r>
              <a:rPr lang="en-US" sz="2000" b="1" dirty="0"/>
              <a:t>Top 5 Categories based on the user engagement :</a:t>
            </a:r>
          </a:p>
          <a:p>
            <a:pPr algn="r"/>
            <a:r>
              <a:rPr lang="en-US" sz="2000" dirty="0"/>
              <a:t>We calculate the number of users engaged in the different categories. These are the top 5: Animal, Science, healthy eating, Food, and technology.</a:t>
            </a:r>
            <a:endParaRPr lang="en-IN" sz="2000" dirty="0"/>
          </a:p>
        </p:txBody>
      </p:sp>
    </p:spTree>
    <p:extLst>
      <p:ext uri="{BB962C8B-B14F-4D97-AF65-F5344CB8AC3E}">
        <p14:creationId xmlns:p14="http://schemas.microsoft.com/office/powerpoint/2010/main" val="2948804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30" name="Picture 29">
            <a:extLst>
              <a:ext uri="{FF2B5EF4-FFF2-40B4-BE49-F238E27FC236}">
                <a16:creationId xmlns:a16="http://schemas.microsoft.com/office/drawing/2014/main" id="{17A31796-48E2-4938-BA51-E6BC62AF3820}"/>
              </a:ext>
            </a:extLst>
          </p:cNvPr>
          <p:cNvPicPr>
            <a:picLocks noChangeAspect="1"/>
          </p:cNvPicPr>
          <p:nvPr/>
        </p:nvPicPr>
        <p:blipFill rotWithShape="1">
          <a:blip r:embed="rId7">
            <a:extLst>
              <a:ext uri="{28A0092B-C50C-407E-A947-70E740481C1C}">
                <a14:useLocalDpi xmlns:a14="http://schemas.microsoft.com/office/drawing/2010/main" val="0"/>
              </a:ext>
            </a:extLst>
          </a:blip>
          <a:srcRect t="7236" r="16642"/>
          <a:stretch/>
        </p:blipFill>
        <p:spPr>
          <a:xfrm>
            <a:off x="12185338" y="3771900"/>
            <a:ext cx="5708949" cy="5417766"/>
          </a:xfrm>
          <a:prstGeom prst="rect">
            <a:avLst/>
          </a:prstGeom>
        </p:spPr>
      </p:pic>
      <p:pic>
        <p:nvPicPr>
          <p:cNvPr id="33" name="Picture 32">
            <a:extLst>
              <a:ext uri="{FF2B5EF4-FFF2-40B4-BE49-F238E27FC236}">
                <a16:creationId xmlns:a16="http://schemas.microsoft.com/office/drawing/2014/main" id="{BB452419-DAE4-43FB-8B08-4834E2B99B0D}"/>
              </a:ext>
            </a:extLst>
          </p:cNvPr>
          <p:cNvPicPr>
            <a:picLocks noChangeAspect="1"/>
          </p:cNvPicPr>
          <p:nvPr/>
        </p:nvPicPr>
        <p:blipFill>
          <a:blip r:embed="rId8"/>
          <a:stretch>
            <a:fillRect/>
          </a:stretch>
        </p:blipFill>
        <p:spPr>
          <a:xfrm>
            <a:off x="2601170" y="1267749"/>
            <a:ext cx="8325853" cy="4349741"/>
          </a:xfrm>
          <a:prstGeom prst="rect">
            <a:avLst/>
          </a:prstGeom>
        </p:spPr>
      </p:pic>
      <p:sp>
        <p:nvSpPr>
          <p:cNvPr id="34" name="TextBox 33">
            <a:extLst>
              <a:ext uri="{FF2B5EF4-FFF2-40B4-BE49-F238E27FC236}">
                <a16:creationId xmlns:a16="http://schemas.microsoft.com/office/drawing/2014/main" id="{E47FAC48-ABC8-425F-BD94-0E2DEEC9F216}"/>
              </a:ext>
            </a:extLst>
          </p:cNvPr>
          <p:cNvSpPr txBox="1"/>
          <p:nvPr/>
        </p:nvSpPr>
        <p:spPr>
          <a:xfrm>
            <a:off x="3604680" y="6213618"/>
            <a:ext cx="7362459" cy="2554545"/>
          </a:xfrm>
          <a:prstGeom prst="rect">
            <a:avLst/>
          </a:prstGeom>
          <a:noFill/>
        </p:spPr>
        <p:txBody>
          <a:bodyPr wrap="square" rtlCol="0">
            <a:spAutoFit/>
          </a:bodyPr>
          <a:lstStyle/>
          <a:p>
            <a:pPr algn="r"/>
            <a:r>
              <a:rPr lang="en-US" sz="2000" b="1" dirty="0"/>
              <a:t>Percentage of the sentimental type in the top 5 categories :</a:t>
            </a:r>
          </a:p>
          <a:p>
            <a:pPr algn="r"/>
            <a:r>
              <a:rPr lang="en-US" sz="2000" dirty="0"/>
              <a:t> These are the proportions of how much each sentimental type holds in the top 5 categories: Animal, Science, healthy eating, Food, and technology.</a:t>
            </a:r>
          </a:p>
          <a:p>
            <a:pPr algn="r"/>
            <a:endParaRPr lang="en-US" sz="2000" dirty="0"/>
          </a:p>
          <a:p>
            <a:pPr algn="r"/>
            <a:r>
              <a:rPr lang="en-IN" sz="2000" b="1" dirty="0"/>
              <a:t>Red colour  Positive</a:t>
            </a:r>
          </a:p>
          <a:p>
            <a:pPr algn="r"/>
            <a:r>
              <a:rPr lang="en-IN" sz="2000" b="1" dirty="0"/>
              <a:t>Yellow colour: Neutral</a:t>
            </a:r>
          </a:p>
          <a:p>
            <a:pPr algn="r"/>
            <a:r>
              <a:rPr lang="en-IN" sz="2000" b="1" dirty="0"/>
              <a:t>Blue colour: negative</a:t>
            </a:r>
            <a:endParaRPr lang="en-US" sz="2000" b="1" dirty="0"/>
          </a:p>
        </p:txBody>
      </p:sp>
      <p:sp>
        <p:nvSpPr>
          <p:cNvPr id="35" name="TextBox 34">
            <a:extLst>
              <a:ext uri="{FF2B5EF4-FFF2-40B4-BE49-F238E27FC236}">
                <a16:creationId xmlns:a16="http://schemas.microsoft.com/office/drawing/2014/main" id="{A1AB4EEB-9164-4ACF-96C5-E27238DB9795}"/>
              </a:ext>
            </a:extLst>
          </p:cNvPr>
          <p:cNvSpPr txBox="1"/>
          <p:nvPr/>
        </p:nvSpPr>
        <p:spPr>
          <a:xfrm>
            <a:off x="11303356" y="1556329"/>
            <a:ext cx="5708949" cy="1631216"/>
          </a:xfrm>
          <a:prstGeom prst="rect">
            <a:avLst/>
          </a:prstGeom>
          <a:noFill/>
        </p:spPr>
        <p:txBody>
          <a:bodyPr wrap="square" rtlCol="0">
            <a:spAutoFit/>
          </a:bodyPr>
          <a:lstStyle/>
          <a:p>
            <a:r>
              <a:rPr lang="en-US" sz="2000" b="1" dirty="0"/>
              <a:t>Journey of the Top 5 categories on the quarter basis:</a:t>
            </a:r>
          </a:p>
          <a:p>
            <a:r>
              <a:rPr lang="en-US" sz="2000" dirty="0"/>
              <a:t>It shows the sentimental score of the Top 5 categories in different periods which shows how much people engaged and reacted in the different quarters.</a:t>
            </a:r>
            <a:endParaRPr lang="en-IN" sz="2000" dirty="0"/>
          </a:p>
        </p:txBody>
      </p:sp>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TotalTime>
  <Words>760</Words>
  <Application>Microsoft Office PowerPoint</Application>
  <PresentationFormat>Custom</PresentationFormat>
  <Paragraphs>97</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Graphik Regular</vt:lpstr>
      <vt:lpstr>Calibri</vt:lpstr>
      <vt:lpstr>Clear Sans Regular Bold</vt:lpstr>
      <vt:lpstr>Century Gothic</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Vishal Kumar</cp:lastModifiedBy>
  <cp:revision>27</cp:revision>
  <dcterms:created xsi:type="dcterms:W3CDTF">2006-08-16T00:00:00Z</dcterms:created>
  <dcterms:modified xsi:type="dcterms:W3CDTF">2024-07-09T11:11:10Z</dcterms:modified>
  <dc:identifier>DAEhDyfaYKE</dc:identifier>
</cp:coreProperties>
</file>